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0053"/>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Atelier 1: Bases de données relationnelles et NoSQL</a:t>
            </a:r>
            <a:endParaRPr lang="en-US" sz="4650" dirty="0"/>
          </a:p>
        </p:txBody>
      </p:sp>
      <p:sp>
        <p:nvSpPr>
          <p:cNvPr id="4" name="Text 1"/>
          <p:cNvSpPr/>
          <p:nvPr/>
        </p:nvSpPr>
        <p:spPr>
          <a:xfrm>
            <a:off x="6280190" y="415873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Ce premier atelier vous permettra d'explorer le monde des bases de données, en découvrant les caractéristiques clés des systèmes relationnels et NoSQL.</a:t>
            </a:r>
            <a:endParaRPr lang="en-US" sz="1750" dirty="0"/>
          </a:p>
        </p:txBody>
      </p:sp>
      <p:sp>
        <p:nvSpPr>
          <p:cNvPr id="5" name="Shape 2"/>
          <p:cNvSpPr/>
          <p:nvPr/>
        </p:nvSpPr>
        <p:spPr>
          <a:xfrm>
            <a:off x="6280190" y="551949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527119"/>
            <a:ext cx="347663" cy="347663"/>
          </a:xfrm>
          <a:prstGeom prst="rect">
            <a:avLst/>
          </a:prstGeom>
        </p:spPr>
      </p:pic>
      <p:sp>
        <p:nvSpPr>
          <p:cNvPr id="7" name="Text 3"/>
          <p:cNvSpPr/>
          <p:nvPr/>
        </p:nvSpPr>
        <p:spPr>
          <a:xfrm>
            <a:off x="6756440" y="5502593"/>
            <a:ext cx="2733675"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Paul Allan Junior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4579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En résumé</a:t>
            </a:r>
            <a:endParaRPr lang="en-US" sz="4650" dirty="0"/>
          </a:p>
        </p:txBody>
      </p:sp>
      <p:sp>
        <p:nvSpPr>
          <p:cNvPr id="4" name="Text 1"/>
          <p:cNvSpPr/>
          <p:nvPr/>
        </p:nvSpPr>
        <p:spPr>
          <a:xfrm>
            <a:off x="793790" y="553021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Cet atelier vous a permis de comprendre les caractéristiques essentielles des bases de données relationnelles et NoSQL. En fonction de vos besoins spécifiques, vous pouvez choisir le type de base de données qui convient le mieux à votre projet.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13290"/>
            <a:ext cx="10355461"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Bases de données relationnelles (SQL)</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Modèle structuré</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données sont organisées en tables avec des colonnes et des lignes. Les relations entre les tables sont établies via des clés primaires et étrangères.</a:t>
            </a:r>
            <a:endParaRPr lang="en-US" sz="1750" dirty="0"/>
          </a:p>
        </p:txBody>
      </p:sp>
      <p:sp>
        <p:nvSpPr>
          <p:cNvPr id="5" name="Text 3"/>
          <p:cNvSpPr/>
          <p:nvPr/>
        </p:nvSpPr>
        <p:spPr>
          <a:xfrm>
            <a:off x="7599521" y="3824526"/>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Langage SQL</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SQL est utilisé pour gérer et interroger les données. Il permet de créer, lire, mettre à jour et supprimer des données. Les requêtes SQL peuvent être complexes.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565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Propriétés ACID</a:t>
            </a:r>
            <a:endParaRPr lang="en-US" sz="4650" dirty="0"/>
          </a:p>
        </p:txBody>
      </p:sp>
      <p:sp>
        <p:nvSpPr>
          <p:cNvPr id="4" name="Shape 1"/>
          <p:cNvSpPr/>
          <p:nvPr/>
        </p:nvSpPr>
        <p:spPr>
          <a:xfrm>
            <a:off x="793790" y="2765227"/>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2841665"/>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2765227"/>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Atomicité</a:t>
            </a:r>
            <a:endParaRPr lang="en-US" sz="2300" dirty="0"/>
          </a:p>
        </p:txBody>
      </p:sp>
      <p:sp>
        <p:nvSpPr>
          <p:cNvPr id="7" name="Text 4"/>
          <p:cNvSpPr/>
          <p:nvPr/>
        </p:nvSpPr>
        <p:spPr>
          <a:xfrm>
            <a:off x="1530906" y="327338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Toute transaction est réalisée dans son intégralité ou pas du tout.</a:t>
            </a:r>
            <a:endParaRPr lang="en-US" sz="1750" dirty="0"/>
          </a:p>
        </p:txBody>
      </p:sp>
      <p:sp>
        <p:nvSpPr>
          <p:cNvPr id="8" name="Shape 5"/>
          <p:cNvSpPr/>
          <p:nvPr/>
        </p:nvSpPr>
        <p:spPr>
          <a:xfrm>
            <a:off x="4685467" y="2765227"/>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4839295" y="2841665"/>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422583" y="2765227"/>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Cohérence</a:t>
            </a:r>
            <a:endParaRPr lang="en-US" sz="2300" dirty="0"/>
          </a:p>
        </p:txBody>
      </p:sp>
      <p:sp>
        <p:nvSpPr>
          <p:cNvPr id="11" name="Text 8"/>
          <p:cNvSpPr/>
          <p:nvPr/>
        </p:nvSpPr>
        <p:spPr>
          <a:xfrm>
            <a:off x="5422583" y="327338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transactions respectent les règles et contraintes, assurant un état valide.</a:t>
            </a:r>
            <a:endParaRPr lang="en-US" sz="1750" dirty="0"/>
          </a:p>
        </p:txBody>
      </p:sp>
      <p:sp>
        <p:nvSpPr>
          <p:cNvPr id="12" name="Shape 9"/>
          <p:cNvSpPr/>
          <p:nvPr/>
        </p:nvSpPr>
        <p:spPr>
          <a:xfrm>
            <a:off x="793790" y="5206960"/>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947857" y="5283398"/>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530906" y="520696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Isolation</a:t>
            </a:r>
            <a:endParaRPr lang="en-US" sz="2300" dirty="0"/>
          </a:p>
        </p:txBody>
      </p:sp>
      <p:sp>
        <p:nvSpPr>
          <p:cNvPr id="15" name="Text 12"/>
          <p:cNvSpPr/>
          <p:nvPr/>
        </p:nvSpPr>
        <p:spPr>
          <a:xfrm>
            <a:off x="1530906" y="5715119"/>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transactions concurrentes s'exécutent indépendamment.</a:t>
            </a:r>
            <a:endParaRPr lang="en-US" sz="1750" dirty="0"/>
          </a:p>
        </p:txBody>
      </p:sp>
      <p:sp>
        <p:nvSpPr>
          <p:cNvPr id="16" name="Shape 13"/>
          <p:cNvSpPr/>
          <p:nvPr/>
        </p:nvSpPr>
        <p:spPr>
          <a:xfrm>
            <a:off x="4685467" y="5206960"/>
            <a:ext cx="510302" cy="510302"/>
          </a:xfrm>
          <a:prstGeom prst="roundRect">
            <a:avLst>
              <a:gd name="adj" fmla="val 18669"/>
            </a:avLst>
          </a:prstGeom>
          <a:solidFill>
            <a:srgbClr val="CCEEFF"/>
          </a:solidFill>
          <a:ln w="7620">
            <a:solidFill>
              <a:srgbClr val="B2D4E5"/>
            </a:solidFill>
            <a:prstDash val="solid"/>
          </a:ln>
        </p:spPr>
      </p:sp>
      <p:sp>
        <p:nvSpPr>
          <p:cNvPr id="17" name="Text 14"/>
          <p:cNvSpPr/>
          <p:nvPr/>
        </p:nvSpPr>
        <p:spPr>
          <a:xfrm>
            <a:off x="4844296" y="5283398"/>
            <a:ext cx="192524"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4</a:t>
            </a:r>
            <a:endParaRPr lang="en-US" sz="2800" dirty="0"/>
          </a:p>
        </p:txBody>
      </p:sp>
      <p:sp>
        <p:nvSpPr>
          <p:cNvPr id="18" name="Text 15"/>
          <p:cNvSpPr/>
          <p:nvPr/>
        </p:nvSpPr>
        <p:spPr>
          <a:xfrm>
            <a:off x="5422583" y="5206960"/>
            <a:ext cx="2927747"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Durabilité</a:t>
            </a:r>
            <a:endParaRPr lang="en-US" sz="2300" dirty="0"/>
          </a:p>
        </p:txBody>
      </p:sp>
      <p:sp>
        <p:nvSpPr>
          <p:cNvPr id="19" name="Text 16"/>
          <p:cNvSpPr/>
          <p:nvPr/>
        </p:nvSpPr>
        <p:spPr>
          <a:xfrm>
            <a:off x="5422583" y="5715119"/>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changements sont conservés même en cas de panne.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107668" y="488156"/>
            <a:ext cx="7901464" cy="1164908"/>
          </a:xfrm>
          <a:prstGeom prst="rect">
            <a:avLst/>
          </a:prstGeom>
          <a:noFill/>
          <a:ln/>
        </p:spPr>
        <p:txBody>
          <a:bodyPr wrap="square" lIns="0" tIns="0" rIns="0" bIns="0" rtlCol="0" anchor="t"/>
          <a:lstStyle/>
          <a:p>
            <a:pPr indent="0" marL="0">
              <a:lnSpc>
                <a:spcPts val="4550"/>
              </a:lnSpc>
              <a:buNone/>
            </a:pPr>
            <a:r>
              <a:rPr lang="en-US" sz="3650" b="1" dirty="0">
                <a:solidFill>
                  <a:srgbClr val="000000"/>
                </a:solidFill>
                <a:latin typeface="Petrona Bold" pitchFamily="34" charset="0"/>
                <a:ea typeface="Petrona Bold" pitchFamily="34" charset="-122"/>
                <a:cs typeface="Petrona Bold" pitchFamily="34" charset="-120"/>
              </a:rPr>
              <a:t>Exemples de bases de données relationnelles</a:t>
            </a:r>
            <a:endParaRPr lang="en-US" sz="3650" dirty="0"/>
          </a:p>
        </p:txBody>
      </p:sp>
      <p:pic>
        <p:nvPicPr>
          <p:cNvPr id="4" name="Image 1" descr="preencoded.png">    </p:cNvPr>
          <p:cNvPicPr>
            <a:picLocks noChangeAspect="1"/>
          </p:cNvPicPr>
          <p:nvPr/>
        </p:nvPicPr>
        <p:blipFill>
          <a:blip r:embed="rId2"/>
          <a:stretch>
            <a:fillRect/>
          </a:stretch>
        </p:blipFill>
        <p:spPr>
          <a:xfrm>
            <a:off x="6107668" y="1919288"/>
            <a:ext cx="443746" cy="443746"/>
          </a:xfrm>
          <a:prstGeom prst="rect">
            <a:avLst/>
          </a:prstGeom>
        </p:spPr>
      </p:pic>
      <p:sp>
        <p:nvSpPr>
          <p:cNvPr id="5" name="Text 1"/>
          <p:cNvSpPr/>
          <p:nvPr/>
        </p:nvSpPr>
        <p:spPr>
          <a:xfrm>
            <a:off x="6107668" y="2540437"/>
            <a:ext cx="2329815" cy="2912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MySQL</a:t>
            </a:r>
            <a:endParaRPr lang="en-US" sz="1800" dirty="0"/>
          </a:p>
        </p:txBody>
      </p:sp>
      <p:sp>
        <p:nvSpPr>
          <p:cNvPr id="6" name="Text 2"/>
          <p:cNvSpPr/>
          <p:nvPr/>
        </p:nvSpPr>
        <p:spPr>
          <a:xfrm>
            <a:off x="6107668" y="2938105"/>
            <a:ext cx="7901464" cy="56792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Populaire pour les applications web, souvent utilisé pour les sites web, les applications e-commerce, et les plateformes de gestion de contenu.</a:t>
            </a:r>
            <a:endParaRPr lang="en-US" sz="1350" dirty="0"/>
          </a:p>
        </p:txBody>
      </p:sp>
      <p:pic>
        <p:nvPicPr>
          <p:cNvPr id="7" name="Image 2" descr="preencoded.png">    </p:cNvPr>
          <p:cNvPicPr>
            <a:picLocks noChangeAspect="1"/>
          </p:cNvPicPr>
          <p:nvPr/>
        </p:nvPicPr>
        <p:blipFill>
          <a:blip r:embed="rId3"/>
          <a:stretch>
            <a:fillRect/>
          </a:stretch>
        </p:blipFill>
        <p:spPr>
          <a:xfrm>
            <a:off x="6107668" y="4038481"/>
            <a:ext cx="443746" cy="443746"/>
          </a:xfrm>
          <a:prstGeom prst="rect">
            <a:avLst/>
          </a:prstGeom>
        </p:spPr>
      </p:pic>
      <p:sp>
        <p:nvSpPr>
          <p:cNvPr id="8" name="Text 3"/>
          <p:cNvSpPr/>
          <p:nvPr/>
        </p:nvSpPr>
        <p:spPr>
          <a:xfrm>
            <a:off x="6107668" y="4659630"/>
            <a:ext cx="2329815" cy="2912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PostgreSQL</a:t>
            </a:r>
            <a:endParaRPr lang="en-US" sz="1800" dirty="0"/>
          </a:p>
        </p:txBody>
      </p:sp>
      <p:sp>
        <p:nvSpPr>
          <p:cNvPr id="9" name="Text 4"/>
          <p:cNvSpPr/>
          <p:nvPr/>
        </p:nvSpPr>
        <p:spPr>
          <a:xfrm>
            <a:off x="6107668" y="5057299"/>
            <a:ext cx="7901464" cy="56792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Connue pour sa conformité stricte à ACID et ses fonctionnalités avancées. Couramment utilisée dans les applications nécessitant une forte intégrité des données.</a:t>
            </a:r>
            <a:endParaRPr lang="en-US" sz="1350" dirty="0"/>
          </a:p>
        </p:txBody>
      </p:sp>
      <p:pic>
        <p:nvPicPr>
          <p:cNvPr id="10" name="Image 3" descr="preencoded.png">    </p:cNvPr>
          <p:cNvPicPr>
            <a:picLocks noChangeAspect="1"/>
          </p:cNvPicPr>
          <p:nvPr/>
        </p:nvPicPr>
        <p:blipFill>
          <a:blip r:embed="rId4"/>
          <a:stretch>
            <a:fillRect/>
          </a:stretch>
        </p:blipFill>
        <p:spPr>
          <a:xfrm>
            <a:off x="6107668" y="6157674"/>
            <a:ext cx="443746" cy="443746"/>
          </a:xfrm>
          <a:prstGeom prst="rect">
            <a:avLst/>
          </a:prstGeom>
        </p:spPr>
      </p:pic>
      <p:sp>
        <p:nvSpPr>
          <p:cNvPr id="11" name="Text 5"/>
          <p:cNvSpPr/>
          <p:nvPr/>
        </p:nvSpPr>
        <p:spPr>
          <a:xfrm>
            <a:off x="6107668" y="6778823"/>
            <a:ext cx="2329815" cy="291227"/>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Oracle</a:t>
            </a:r>
            <a:endParaRPr lang="en-US" sz="1800" dirty="0"/>
          </a:p>
        </p:txBody>
      </p:sp>
      <p:sp>
        <p:nvSpPr>
          <p:cNvPr id="12" name="Text 6"/>
          <p:cNvSpPr/>
          <p:nvPr/>
        </p:nvSpPr>
        <p:spPr>
          <a:xfrm>
            <a:off x="6107668" y="7176492"/>
            <a:ext cx="7901464" cy="567928"/>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Utilisée dans des environnements d’entreprise, réputée pour sa robustesse, ses fonctionnalités avancées de sécurité et sa gestion de gros volumes de données.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1407"/>
            <a:ext cx="678477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Bases de données NoSQL</a:t>
            </a:r>
            <a:endParaRPr lang="en-US" sz="4650" dirty="0"/>
          </a:p>
        </p:txBody>
      </p:sp>
      <p:pic>
        <p:nvPicPr>
          <p:cNvPr id="3" name="Image 0" descr="preencoded.png">    </p:cNvPr>
          <p:cNvPicPr>
            <a:picLocks noChangeAspect="1"/>
          </p:cNvPicPr>
          <p:nvPr/>
        </p:nvPicPr>
        <p:blipFill>
          <a:blip r:embed="rId1"/>
          <a:stretch>
            <a:fillRect/>
          </a:stretch>
        </p:blipFill>
        <p:spPr>
          <a:xfrm>
            <a:off x="3247430" y="1979295"/>
            <a:ext cx="1614011" cy="1324689"/>
          </a:xfrm>
          <a:prstGeom prst="rect">
            <a:avLst/>
          </a:prstGeom>
        </p:spPr>
      </p:pic>
      <p:sp>
        <p:nvSpPr>
          <p:cNvPr id="4" name="Text 1"/>
          <p:cNvSpPr/>
          <p:nvPr/>
        </p:nvSpPr>
        <p:spPr>
          <a:xfrm>
            <a:off x="3993713" y="2579489"/>
            <a:ext cx="121325"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2"/>
          <p:cNvSpPr/>
          <p:nvPr/>
        </p:nvSpPr>
        <p:spPr>
          <a:xfrm>
            <a:off x="5088255" y="2206109"/>
            <a:ext cx="1407676"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Clé-valeur</a:t>
            </a:r>
            <a:endParaRPr lang="en-US" sz="2300" dirty="0"/>
          </a:p>
        </p:txBody>
      </p:sp>
      <p:sp>
        <p:nvSpPr>
          <p:cNvPr id="6" name="Text 3"/>
          <p:cNvSpPr/>
          <p:nvPr/>
        </p:nvSpPr>
        <p:spPr>
          <a:xfrm>
            <a:off x="5088255" y="2714268"/>
            <a:ext cx="140767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Redis</a:t>
            </a:r>
            <a:endParaRPr lang="en-US" sz="1750" dirty="0"/>
          </a:p>
        </p:txBody>
      </p:sp>
      <p:sp>
        <p:nvSpPr>
          <p:cNvPr id="7" name="Shape 4"/>
          <p:cNvSpPr/>
          <p:nvPr/>
        </p:nvSpPr>
        <p:spPr>
          <a:xfrm>
            <a:off x="4918115" y="3317081"/>
            <a:ext cx="8861822" cy="15240"/>
          </a:xfrm>
          <a:prstGeom prst="roundRect">
            <a:avLst>
              <a:gd name="adj" fmla="val 625116"/>
            </a:avLst>
          </a:prstGeom>
          <a:solidFill>
            <a:srgbClr val="B2D4E5"/>
          </a:solidFill>
          <a:ln/>
        </p:spPr>
      </p:sp>
      <p:pic>
        <p:nvPicPr>
          <p:cNvPr id="8" name="Image 1" descr="preencoded.png">    </p:cNvPr>
          <p:cNvPicPr>
            <a:picLocks noChangeAspect="1"/>
          </p:cNvPicPr>
          <p:nvPr/>
        </p:nvPicPr>
        <p:blipFill>
          <a:blip r:embed="rId2"/>
          <a:stretch>
            <a:fillRect/>
          </a:stretch>
        </p:blipFill>
        <p:spPr>
          <a:xfrm>
            <a:off x="2440424" y="3360658"/>
            <a:ext cx="3228022" cy="1324689"/>
          </a:xfrm>
          <a:prstGeom prst="rect">
            <a:avLst/>
          </a:prstGeom>
        </p:spPr>
      </p:pic>
      <p:sp>
        <p:nvSpPr>
          <p:cNvPr id="9" name="Text 5"/>
          <p:cNvSpPr/>
          <p:nvPr/>
        </p:nvSpPr>
        <p:spPr>
          <a:xfrm>
            <a:off x="3974068" y="3796189"/>
            <a:ext cx="160734"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6"/>
          <p:cNvSpPr/>
          <p:nvPr/>
        </p:nvSpPr>
        <p:spPr>
          <a:xfrm>
            <a:off x="5895261" y="3587472"/>
            <a:ext cx="128277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Colonnes</a:t>
            </a:r>
            <a:endParaRPr lang="en-US" sz="2300" dirty="0"/>
          </a:p>
        </p:txBody>
      </p:sp>
      <p:sp>
        <p:nvSpPr>
          <p:cNvPr id="11" name="Text 7"/>
          <p:cNvSpPr/>
          <p:nvPr/>
        </p:nvSpPr>
        <p:spPr>
          <a:xfrm>
            <a:off x="5895261" y="4095631"/>
            <a:ext cx="128277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Cassandra</a:t>
            </a:r>
            <a:endParaRPr lang="en-US" sz="1750" dirty="0"/>
          </a:p>
        </p:txBody>
      </p:sp>
      <p:sp>
        <p:nvSpPr>
          <p:cNvPr id="12" name="Shape 8"/>
          <p:cNvSpPr/>
          <p:nvPr/>
        </p:nvSpPr>
        <p:spPr>
          <a:xfrm>
            <a:off x="5725120" y="4698444"/>
            <a:ext cx="8054816" cy="15240"/>
          </a:xfrm>
          <a:prstGeom prst="roundRect">
            <a:avLst>
              <a:gd name="adj" fmla="val 625116"/>
            </a:avLst>
          </a:prstGeom>
          <a:solidFill>
            <a:srgbClr val="B2D4E5"/>
          </a:solidFill>
          <a:ln/>
        </p:spPr>
      </p:sp>
      <p:pic>
        <p:nvPicPr>
          <p:cNvPr id="13" name="Image 2" descr="preencoded.png">    </p:cNvPr>
          <p:cNvPicPr>
            <a:picLocks noChangeAspect="1"/>
          </p:cNvPicPr>
          <p:nvPr/>
        </p:nvPicPr>
        <p:blipFill>
          <a:blip r:embed="rId3"/>
          <a:stretch>
            <a:fillRect/>
          </a:stretch>
        </p:blipFill>
        <p:spPr>
          <a:xfrm>
            <a:off x="1633418" y="4742021"/>
            <a:ext cx="4842034" cy="1324689"/>
          </a:xfrm>
          <a:prstGeom prst="rect">
            <a:avLst/>
          </a:prstGeom>
        </p:spPr>
      </p:pic>
      <p:sp>
        <p:nvSpPr>
          <p:cNvPr id="14" name="Text 9"/>
          <p:cNvSpPr/>
          <p:nvPr/>
        </p:nvSpPr>
        <p:spPr>
          <a:xfrm>
            <a:off x="3974187" y="5177552"/>
            <a:ext cx="160496"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5" name="Text 10"/>
          <p:cNvSpPr/>
          <p:nvPr/>
        </p:nvSpPr>
        <p:spPr>
          <a:xfrm>
            <a:off x="6702266" y="4968835"/>
            <a:ext cx="1551384"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Documents</a:t>
            </a:r>
            <a:endParaRPr lang="en-US" sz="2300" dirty="0"/>
          </a:p>
        </p:txBody>
      </p:sp>
      <p:sp>
        <p:nvSpPr>
          <p:cNvPr id="16" name="Text 11"/>
          <p:cNvSpPr/>
          <p:nvPr/>
        </p:nvSpPr>
        <p:spPr>
          <a:xfrm>
            <a:off x="6702266" y="5476994"/>
            <a:ext cx="155138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MongoDB</a:t>
            </a:r>
            <a:endParaRPr lang="en-US" sz="1750" dirty="0"/>
          </a:p>
        </p:txBody>
      </p:sp>
      <p:sp>
        <p:nvSpPr>
          <p:cNvPr id="17" name="Shape 12"/>
          <p:cNvSpPr/>
          <p:nvPr/>
        </p:nvSpPr>
        <p:spPr>
          <a:xfrm>
            <a:off x="6532126" y="6079808"/>
            <a:ext cx="7247811" cy="15240"/>
          </a:xfrm>
          <a:prstGeom prst="roundRect">
            <a:avLst>
              <a:gd name="adj" fmla="val 625116"/>
            </a:avLst>
          </a:prstGeom>
          <a:solidFill>
            <a:srgbClr val="B2D4E5"/>
          </a:solidFill>
          <a:ln/>
        </p:spPr>
      </p:sp>
      <p:pic>
        <p:nvPicPr>
          <p:cNvPr id="18" name="Image 3" descr="preencoded.png">    </p:cNvPr>
          <p:cNvPicPr>
            <a:picLocks noChangeAspect="1"/>
          </p:cNvPicPr>
          <p:nvPr/>
        </p:nvPicPr>
        <p:blipFill>
          <a:blip r:embed="rId4"/>
          <a:stretch>
            <a:fillRect/>
          </a:stretch>
        </p:blipFill>
        <p:spPr>
          <a:xfrm>
            <a:off x="826294" y="6123384"/>
            <a:ext cx="6456164" cy="1324689"/>
          </a:xfrm>
          <a:prstGeom prst="rect">
            <a:avLst/>
          </a:prstGeom>
        </p:spPr>
      </p:pic>
      <p:sp>
        <p:nvSpPr>
          <p:cNvPr id="19" name="Text 13"/>
          <p:cNvSpPr/>
          <p:nvPr/>
        </p:nvSpPr>
        <p:spPr>
          <a:xfrm>
            <a:off x="3977878" y="6558915"/>
            <a:ext cx="152757"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0" name="Text 14"/>
          <p:cNvSpPr/>
          <p:nvPr/>
        </p:nvSpPr>
        <p:spPr>
          <a:xfrm>
            <a:off x="7509272" y="6350198"/>
            <a:ext cx="113216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Graphes</a:t>
            </a:r>
            <a:endParaRPr lang="en-US" sz="2300" dirty="0"/>
          </a:p>
        </p:txBody>
      </p:sp>
      <p:sp>
        <p:nvSpPr>
          <p:cNvPr id="21" name="Text 15"/>
          <p:cNvSpPr/>
          <p:nvPr/>
        </p:nvSpPr>
        <p:spPr>
          <a:xfrm>
            <a:off x="7509272" y="6858357"/>
            <a:ext cx="113216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Neo4j</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31839"/>
            <a:ext cx="7331869"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Caractéristiques de NoSQL</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Flexibilité du schéma</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bases NoSQL permettent de modifier la structure des données sans affecter le reste de la base. Utile pour les applications évolutives avec des structures de données changeantes.</a:t>
            </a:r>
            <a:endParaRPr lang="en-US" sz="1750" dirty="0"/>
          </a:p>
        </p:txBody>
      </p:sp>
      <p:sp>
        <p:nvSpPr>
          <p:cNvPr id="5" name="Text 3"/>
          <p:cNvSpPr/>
          <p:nvPr/>
        </p:nvSpPr>
        <p:spPr>
          <a:xfrm>
            <a:off x="7599521" y="3643074"/>
            <a:ext cx="3078956"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Scalabilité horizontale</a:t>
            </a:r>
            <a:endParaRPr lang="en-US" sz="2300" dirty="0"/>
          </a:p>
        </p:txBody>
      </p:sp>
      <p:sp>
        <p:nvSpPr>
          <p:cNvPr id="6" name="Text 4"/>
          <p:cNvSpPr/>
          <p:nvPr/>
        </p:nvSpPr>
        <p:spPr>
          <a:xfrm>
            <a:off x="7599521" y="4241959"/>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La plupart des bases NoSQL sont conçues pour une scalabilité horizontale. Elles permettent de gérer de grandes quantités de données et de trafic sans affecter la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45650"/>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Modèle BASE</a:t>
            </a:r>
            <a:endParaRPr lang="en-US" sz="4650" dirty="0"/>
          </a:p>
        </p:txBody>
      </p:sp>
      <p:sp>
        <p:nvSpPr>
          <p:cNvPr id="4" name="Shape 1"/>
          <p:cNvSpPr/>
          <p:nvPr/>
        </p:nvSpPr>
        <p:spPr>
          <a:xfrm>
            <a:off x="793790" y="5585222"/>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5661660"/>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5585222"/>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Basic Availability</a:t>
            </a:r>
            <a:endParaRPr lang="en-US" sz="2300" dirty="0"/>
          </a:p>
        </p:txBody>
      </p:sp>
      <p:sp>
        <p:nvSpPr>
          <p:cNvPr id="7" name="Text 4"/>
          <p:cNvSpPr/>
          <p:nvPr/>
        </p:nvSpPr>
        <p:spPr>
          <a:xfrm>
            <a:off x="1530906" y="6093381"/>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Disponibilité garantie même en cas de panne.</a:t>
            </a:r>
            <a:endParaRPr lang="en-US" sz="1750" dirty="0"/>
          </a:p>
        </p:txBody>
      </p:sp>
      <p:sp>
        <p:nvSpPr>
          <p:cNvPr id="8" name="Shape 5"/>
          <p:cNvSpPr/>
          <p:nvPr/>
        </p:nvSpPr>
        <p:spPr>
          <a:xfrm>
            <a:off x="5216962" y="5585222"/>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5370790" y="5661660"/>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954078" y="5585222"/>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Soft State</a:t>
            </a:r>
            <a:endParaRPr lang="en-US" sz="2300" dirty="0"/>
          </a:p>
        </p:txBody>
      </p:sp>
      <p:sp>
        <p:nvSpPr>
          <p:cNvPr id="11" name="Text 8"/>
          <p:cNvSpPr/>
          <p:nvPr/>
        </p:nvSpPr>
        <p:spPr>
          <a:xfrm>
            <a:off x="5954078" y="6093381"/>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L’état de la base peut changer au fil du temps.</a:t>
            </a:r>
            <a:endParaRPr lang="en-US" sz="1750" dirty="0"/>
          </a:p>
        </p:txBody>
      </p:sp>
      <p:sp>
        <p:nvSpPr>
          <p:cNvPr id="12" name="Shape 9"/>
          <p:cNvSpPr/>
          <p:nvPr/>
        </p:nvSpPr>
        <p:spPr>
          <a:xfrm>
            <a:off x="9640133" y="5585222"/>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9794200" y="5661660"/>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0377249" y="5585222"/>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Eventual Consistency</a:t>
            </a:r>
            <a:endParaRPr lang="en-US" sz="2300" dirty="0"/>
          </a:p>
        </p:txBody>
      </p:sp>
      <p:sp>
        <p:nvSpPr>
          <p:cNvPr id="15" name="Text 12"/>
          <p:cNvSpPr/>
          <p:nvPr/>
        </p:nvSpPr>
        <p:spPr>
          <a:xfrm>
            <a:off x="10377249" y="6093381"/>
            <a:ext cx="3459242" cy="72580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Les données deviennent cohérentes à terme.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39403"/>
            <a:ext cx="1030128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Exemples de bases de données NoSQL</a:t>
            </a:r>
            <a:endParaRPr lang="en-US" sz="4650" dirty="0"/>
          </a:p>
        </p:txBody>
      </p:sp>
      <p:pic>
        <p:nvPicPr>
          <p:cNvPr id="3" name="Image 0" descr="preencoded.png">    </p:cNvPr>
          <p:cNvPicPr>
            <a:picLocks noChangeAspect="1"/>
          </p:cNvPicPr>
          <p:nvPr/>
        </p:nvPicPr>
        <p:blipFill>
          <a:blip r:embed="rId1"/>
          <a:stretch>
            <a:fillRect/>
          </a:stretch>
        </p:blipFill>
        <p:spPr>
          <a:xfrm>
            <a:off x="793790" y="2137291"/>
            <a:ext cx="4120753" cy="2546747"/>
          </a:xfrm>
          <a:prstGeom prst="rect">
            <a:avLst/>
          </a:prstGeom>
        </p:spPr>
      </p:pic>
      <p:sp>
        <p:nvSpPr>
          <p:cNvPr id="4" name="Text 1"/>
          <p:cNvSpPr/>
          <p:nvPr/>
        </p:nvSpPr>
        <p:spPr>
          <a:xfrm>
            <a:off x="793790" y="496752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MongoDB</a:t>
            </a:r>
            <a:endParaRPr lang="en-US" sz="2300" dirty="0"/>
          </a:p>
        </p:txBody>
      </p:sp>
      <p:sp>
        <p:nvSpPr>
          <p:cNvPr id="5" name="Text 2"/>
          <p:cNvSpPr/>
          <p:nvPr/>
        </p:nvSpPr>
        <p:spPr>
          <a:xfrm>
            <a:off x="793790" y="5475684"/>
            <a:ext cx="4120753"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Adaptée aux données semi-structurées, souvent utilisée pour les applications nécessitant de la flexibilité dans la structure des données.</a:t>
            </a:r>
            <a:endParaRPr lang="en-US" sz="1750" dirty="0"/>
          </a:p>
        </p:txBody>
      </p:sp>
      <p:pic>
        <p:nvPicPr>
          <p:cNvPr id="6" name="Image 1" descr="preencoded.png">    </p:cNvPr>
          <p:cNvPicPr>
            <a:picLocks noChangeAspect="1"/>
          </p:cNvPicPr>
          <p:nvPr/>
        </p:nvPicPr>
        <p:blipFill>
          <a:blip r:embed="rId2"/>
          <a:stretch>
            <a:fillRect/>
          </a:stretch>
        </p:blipFill>
        <p:spPr>
          <a:xfrm>
            <a:off x="5254704" y="2137291"/>
            <a:ext cx="4120872" cy="2546866"/>
          </a:xfrm>
          <a:prstGeom prst="rect">
            <a:avLst/>
          </a:prstGeom>
        </p:spPr>
      </p:pic>
      <p:sp>
        <p:nvSpPr>
          <p:cNvPr id="7" name="Text 3"/>
          <p:cNvSpPr/>
          <p:nvPr/>
        </p:nvSpPr>
        <p:spPr>
          <a:xfrm>
            <a:off x="5254704" y="496764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Cassandra</a:t>
            </a:r>
            <a:endParaRPr lang="en-US" sz="2300" dirty="0"/>
          </a:p>
        </p:txBody>
      </p:sp>
      <p:sp>
        <p:nvSpPr>
          <p:cNvPr id="8" name="Text 4"/>
          <p:cNvSpPr/>
          <p:nvPr/>
        </p:nvSpPr>
        <p:spPr>
          <a:xfrm>
            <a:off x="5254704" y="5475803"/>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Conçue pour gérer de grandes quantités de données avec une haute disponibilité et une tolérance aux pannes.</a:t>
            </a:r>
            <a:endParaRPr lang="en-US" sz="1750" dirty="0"/>
          </a:p>
        </p:txBody>
      </p:sp>
      <p:pic>
        <p:nvPicPr>
          <p:cNvPr id="9" name="Image 2" descr="preencoded.png">    </p:cNvPr>
          <p:cNvPicPr>
            <a:picLocks noChangeAspect="1"/>
          </p:cNvPicPr>
          <p:nvPr/>
        </p:nvPicPr>
        <p:blipFill>
          <a:blip r:embed="rId3"/>
          <a:stretch>
            <a:fillRect/>
          </a:stretch>
        </p:blipFill>
        <p:spPr>
          <a:xfrm>
            <a:off x="9715738" y="2137291"/>
            <a:ext cx="4120753" cy="2546747"/>
          </a:xfrm>
          <a:prstGeom prst="rect">
            <a:avLst/>
          </a:prstGeom>
        </p:spPr>
      </p:pic>
      <p:sp>
        <p:nvSpPr>
          <p:cNvPr id="10" name="Text 5"/>
          <p:cNvSpPr/>
          <p:nvPr/>
        </p:nvSpPr>
        <p:spPr>
          <a:xfrm>
            <a:off x="9715738" y="496752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Redis</a:t>
            </a:r>
            <a:endParaRPr lang="en-US" sz="2300" dirty="0"/>
          </a:p>
        </p:txBody>
      </p:sp>
      <p:sp>
        <p:nvSpPr>
          <p:cNvPr id="11" name="Text 6"/>
          <p:cNvSpPr/>
          <p:nvPr/>
        </p:nvSpPr>
        <p:spPr>
          <a:xfrm>
            <a:off x="9715738" y="5475684"/>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Base clé-valeur rapide, utilisée pour des applications nécessitant des accès rapides, comme la mise en cache.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52982"/>
            <a:ext cx="758606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Comparaison SQL et NoSQL</a:t>
            </a:r>
            <a:endParaRPr lang="en-US" sz="4650" dirty="0"/>
          </a:p>
        </p:txBody>
      </p:sp>
      <p:sp>
        <p:nvSpPr>
          <p:cNvPr id="3" name="Shape 1"/>
          <p:cNvSpPr/>
          <p:nvPr/>
        </p:nvSpPr>
        <p:spPr>
          <a:xfrm>
            <a:off x="793790" y="3150870"/>
            <a:ext cx="3260646" cy="1324689"/>
          </a:xfrm>
          <a:prstGeom prst="roundRect">
            <a:avLst>
              <a:gd name="adj" fmla="val 7192"/>
            </a:avLst>
          </a:prstGeom>
          <a:solidFill>
            <a:srgbClr val="CCEEFF"/>
          </a:solidFill>
          <a:ln w="7620">
            <a:solidFill>
              <a:srgbClr val="B2D4E5"/>
            </a:solidFill>
            <a:prstDash val="solid"/>
          </a:ln>
        </p:spPr>
      </p:sp>
      <p:sp>
        <p:nvSpPr>
          <p:cNvPr id="4" name="Text 2"/>
          <p:cNvSpPr/>
          <p:nvPr/>
        </p:nvSpPr>
        <p:spPr>
          <a:xfrm>
            <a:off x="1028224" y="3586401"/>
            <a:ext cx="121325"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3"/>
          <p:cNvSpPr/>
          <p:nvPr/>
        </p:nvSpPr>
        <p:spPr>
          <a:xfrm>
            <a:off x="4281249" y="337768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SQL</a:t>
            </a:r>
            <a:endParaRPr lang="en-US" sz="2300" dirty="0"/>
          </a:p>
        </p:txBody>
      </p:sp>
      <p:sp>
        <p:nvSpPr>
          <p:cNvPr id="6" name="Text 4"/>
          <p:cNvSpPr/>
          <p:nvPr/>
        </p:nvSpPr>
        <p:spPr>
          <a:xfrm>
            <a:off x="4281249" y="3885843"/>
            <a:ext cx="676453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Structuré, ACID, intégrité des données, transactions complexes</a:t>
            </a:r>
            <a:endParaRPr lang="en-US" sz="1750" dirty="0"/>
          </a:p>
        </p:txBody>
      </p:sp>
      <p:sp>
        <p:nvSpPr>
          <p:cNvPr id="7" name="Shape 5"/>
          <p:cNvSpPr/>
          <p:nvPr/>
        </p:nvSpPr>
        <p:spPr>
          <a:xfrm>
            <a:off x="4167783" y="4460319"/>
            <a:ext cx="9555480" cy="15240"/>
          </a:xfrm>
          <a:prstGeom prst="roundRect">
            <a:avLst>
              <a:gd name="adj" fmla="val 625116"/>
            </a:avLst>
          </a:prstGeom>
          <a:solidFill>
            <a:srgbClr val="B2D4E5"/>
          </a:solidFill>
          <a:ln/>
        </p:spPr>
      </p:sp>
      <p:sp>
        <p:nvSpPr>
          <p:cNvPr id="8" name="Shape 6"/>
          <p:cNvSpPr/>
          <p:nvPr/>
        </p:nvSpPr>
        <p:spPr>
          <a:xfrm>
            <a:off x="793790" y="4588907"/>
            <a:ext cx="6521410" cy="1687592"/>
          </a:xfrm>
          <a:prstGeom prst="roundRect">
            <a:avLst>
              <a:gd name="adj" fmla="val 5645"/>
            </a:avLst>
          </a:prstGeom>
          <a:solidFill>
            <a:srgbClr val="CCEEFF"/>
          </a:solidFill>
          <a:ln w="7620">
            <a:solidFill>
              <a:srgbClr val="B2D4E5"/>
            </a:solidFill>
            <a:prstDash val="solid"/>
          </a:ln>
        </p:spPr>
      </p:sp>
      <p:sp>
        <p:nvSpPr>
          <p:cNvPr id="9" name="Text 7"/>
          <p:cNvSpPr/>
          <p:nvPr/>
        </p:nvSpPr>
        <p:spPr>
          <a:xfrm>
            <a:off x="1028224" y="5205889"/>
            <a:ext cx="160734"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8"/>
          <p:cNvSpPr/>
          <p:nvPr/>
        </p:nvSpPr>
        <p:spPr>
          <a:xfrm>
            <a:off x="7542014" y="481572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NoSQL</a:t>
            </a:r>
            <a:endParaRPr lang="en-US" sz="2300" dirty="0"/>
          </a:p>
        </p:txBody>
      </p:sp>
      <p:sp>
        <p:nvSpPr>
          <p:cNvPr id="11" name="Text 9"/>
          <p:cNvSpPr/>
          <p:nvPr/>
        </p:nvSpPr>
        <p:spPr>
          <a:xfrm>
            <a:off x="7542014" y="5323880"/>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Flexibilité du schéma, scalabilité horizontale, BASE, tolérance aux pannes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2024-11-22T08:41:21Z</dcterms:created>
  <dcterms:modified xsi:type="dcterms:W3CDTF">2024-11-22T08:41:21Z</dcterms:modified>
</cp:coreProperties>
</file>